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Times New Roman Bold" panose="02020803070505020304" pitchFamily="18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051.468"/>
                </p14:media>
              </p:ext>
            </p:extLst>
          </p:nvPr>
        </p:nvPicPr>
        <p:blipFill>
          <a:blip r:embed="rId4"/>
          <a:srcRect t="657" b="65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450850" y="1727099"/>
            <a:ext cx="16230600" cy="7831264"/>
          </a:xfrm>
          <a:custGeom>
            <a:avLst/>
            <a:gdLst/>
            <a:ahLst/>
            <a:cxnLst/>
            <a:rect l="l" t="t" r="r" b="b"/>
            <a:pathLst>
              <a:path w="16230600" h="7831264">
                <a:moveTo>
                  <a:pt x="0" y="0"/>
                </a:moveTo>
                <a:lnTo>
                  <a:pt x="16230600" y="0"/>
                </a:lnTo>
                <a:lnTo>
                  <a:pt x="16230600" y="7831264"/>
                </a:lnTo>
                <a:lnTo>
                  <a:pt x="0" y="78312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451850" y="1328763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566150" y="2555087"/>
            <a:ext cx="7451001" cy="3547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119"/>
              </a:lnSpc>
            </a:pPr>
            <a:r>
              <a:rPr lang="en-US" sz="65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SALARY SURVEY ANALYSIS </a:t>
            </a:r>
          </a:p>
          <a:p>
            <a:pPr algn="just">
              <a:lnSpc>
                <a:spcPts val="9119"/>
              </a:lnSpc>
              <a:spcBef>
                <a:spcPct val="0"/>
              </a:spcBef>
            </a:pPr>
            <a:r>
              <a:rPr lang="en-US" sz="65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2021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67668" y="6423641"/>
            <a:ext cx="4849483" cy="1450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b="1">
                <a:solidFill>
                  <a:srgbClr val="7A87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KOWSALYA  J</a:t>
            </a:r>
          </a:p>
          <a:p>
            <a:pPr algn="ctr">
              <a:lnSpc>
                <a:spcPts val="4199"/>
              </a:lnSpc>
            </a:pPr>
            <a:r>
              <a:rPr lang="en-US" sz="2999" b="1">
                <a:solidFill>
                  <a:srgbClr val="7A87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DADS-OCT BATCH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endParaRPr lang="en-US" sz="2999" b="1">
              <a:solidFill>
                <a:srgbClr val="7A878F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92237" y="2180437"/>
            <a:ext cx="12317611" cy="1132367"/>
            <a:chOff x="0" y="0"/>
            <a:chExt cx="16423482" cy="15098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423481" cy="1509823"/>
            </a:xfrm>
            <a:custGeom>
              <a:avLst/>
              <a:gdLst/>
              <a:ahLst/>
              <a:cxnLst/>
              <a:rect l="l" t="t" r="r" b="b"/>
              <a:pathLst>
                <a:path w="16423481" h="1509823">
                  <a:moveTo>
                    <a:pt x="0" y="0"/>
                  </a:moveTo>
                  <a:lnTo>
                    <a:pt x="16423481" y="0"/>
                  </a:lnTo>
                  <a:lnTo>
                    <a:pt x="16423481" y="1509823"/>
                  </a:lnTo>
                  <a:lnTo>
                    <a:pt x="0" y="1509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6423482" cy="15669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097229" y="3876697"/>
            <a:ext cx="14093542" cy="3963030"/>
            <a:chOff x="0" y="0"/>
            <a:chExt cx="16860078" cy="47409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860078" cy="4740965"/>
            </a:xfrm>
            <a:custGeom>
              <a:avLst/>
              <a:gdLst/>
              <a:ahLst/>
              <a:cxnLst/>
              <a:rect l="l" t="t" r="r" b="b"/>
              <a:pathLst>
                <a:path w="16860078" h="4740965">
                  <a:moveTo>
                    <a:pt x="0" y="0"/>
                  </a:moveTo>
                  <a:lnTo>
                    <a:pt x="16860078" y="0"/>
                  </a:lnTo>
                  <a:lnTo>
                    <a:pt x="16860078" y="4740965"/>
                  </a:lnTo>
                  <a:lnTo>
                    <a:pt x="0" y="47409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57175"/>
              <a:ext cx="16860078" cy="49981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925660" lvl="1" indent="-462830" algn="just">
                <a:lnSpc>
                  <a:spcPts val="6979"/>
                </a:lnSpc>
                <a:buFont typeface="Arial"/>
                <a:buChar char="•"/>
              </a:pPr>
              <a:r>
                <a:rPr lang="en-US" sz="4287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Analyzed the annual salary survey, cleaned the raw dataset, extracted and queried data for dashboard development, and created a dashboard to visualize trends and insights.</a:t>
              </a:r>
            </a:p>
            <a:p>
              <a:pPr algn="l">
                <a:lnSpc>
                  <a:spcPts val="3562"/>
                </a:lnSpc>
              </a:pPr>
              <a:endParaRPr lang="en-US" sz="428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985194" y="647700"/>
            <a:ext cx="12317611" cy="1882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455400" y="1481602"/>
            <a:ext cx="10613310" cy="8358019"/>
          </a:xfrm>
          <a:custGeom>
            <a:avLst/>
            <a:gdLst/>
            <a:ahLst/>
            <a:cxnLst/>
            <a:rect l="l" t="t" r="r" b="b"/>
            <a:pathLst>
              <a:path w="10613310" h="8358019">
                <a:moveTo>
                  <a:pt x="0" y="0"/>
                </a:moveTo>
                <a:lnTo>
                  <a:pt x="10613310" y="0"/>
                </a:lnTo>
                <a:lnTo>
                  <a:pt x="10613310" y="8358019"/>
                </a:lnTo>
                <a:lnTo>
                  <a:pt x="0" y="83580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72" b="-87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925769" y="347198"/>
            <a:ext cx="13418333" cy="1134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8"/>
              </a:lnSpc>
            </a:pPr>
            <a:r>
              <a:rPr lang="en-US" sz="596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AND CHARTS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2521002"/>
            <a:ext cx="7191556" cy="313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9603" lvl="1" indent="-379802" algn="l">
              <a:lnSpc>
                <a:spcPts val="4925"/>
              </a:lnSpc>
              <a:buFont typeface="Arial"/>
              <a:buChar char="•"/>
            </a:pPr>
            <a:r>
              <a:rPr lang="en-US" sz="351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dataset is about salary survey for the year 2021</a:t>
            </a:r>
          </a:p>
          <a:p>
            <a:pPr marL="759603" lvl="1" indent="-379802" algn="l">
              <a:lnSpc>
                <a:spcPts val="4925"/>
              </a:lnSpc>
              <a:buFont typeface="Arial"/>
              <a:buChar char="•"/>
            </a:pPr>
            <a:r>
              <a:rPr lang="en-US" sz="351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Handled missing values.</a:t>
            </a:r>
          </a:p>
          <a:p>
            <a:pPr marL="759603" lvl="1" indent="-379802" algn="l">
              <a:lnSpc>
                <a:spcPts val="4925"/>
              </a:lnSpc>
              <a:buFont typeface="Arial"/>
              <a:buChar char="•"/>
            </a:pPr>
            <a:r>
              <a:rPr lang="en-US" sz="351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Inconsistent values.</a:t>
            </a:r>
          </a:p>
          <a:p>
            <a:pPr marL="759603" lvl="1" indent="-379802" algn="l">
              <a:lnSpc>
                <a:spcPts val="4925"/>
              </a:lnSpc>
              <a:buFont typeface="Arial"/>
              <a:buChar char="•"/>
            </a:pPr>
            <a:r>
              <a:rPr lang="en-US" sz="351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Standardized data types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664141" y="3249083"/>
            <a:ext cx="11623859" cy="5706101"/>
          </a:xfrm>
          <a:custGeom>
            <a:avLst/>
            <a:gdLst/>
            <a:ahLst/>
            <a:cxnLst/>
            <a:rect l="l" t="t" r="r" b="b"/>
            <a:pathLst>
              <a:path w="11623859" h="5706101">
                <a:moveTo>
                  <a:pt x="0" y="0"/>
                </a:moveTo>
                <a:lnTo>
                  <a:pt x="11623859" y="0"/>
                </a:lnTo>
                <a:lnTo>
                  <a:pt x="11623859" y="5706101"/>
                </a:lnTo>
                <a:lnTo>
                  <a:pt x="0" y="5706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199" r="-219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800100"/>
            <a:ext cx="13418333" cy="1134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8"/>
              </a:lnSpc>
            </a:pPr>
            <a:r>
              <a:rPr lang="en-US" sz="596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PIVOT TABLE AND CHARTS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6926" y="3251507"/>
            <a:ext cx="6144299" cy="189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Pivot Tables and charts.</a:t>
            </a:r>
          </a:p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Added Slicers.</a:t>
            </a:r>
          </a:p>
          <a:p>
            <a:pPr algn="ctr">
              <a:lnSpc>
                <a:spcPts val="4870"/>
              </a:lnSpc>
              <a:spcBef>
                <a:spcPct val="0"/>
              </a:spcBef>
            </a:pPr>
            <a:r>
              <a:rPr lang="en-US" sz="347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Implemented KPI’s.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2947" y="-154598"/>
            <a:ext cx="14969337" cy="10441598"/>
          </a:xfrm>
          <a:custGeom>
            <a:avLst/>
            <a:gdLst/>
            <a:ahLst/>
            <a:cxnLst/>
            <a:rect l="l" t="t" r="r" b="b"/>
            <a:pathLst>
              <a:path w="14969337" h="10441598">
                <a:moveTo>
                  <a:pt x="0" y="0"/>
                </a:moveTo>
                <a:lnTo>
                  <a:pt x="14969337" y="0"/>
                </a:lnTo>
                <a:lnTo>
                  <a:pt x="14969337" y="10441598"/>
                </a:lnTo>
                <a:lnTo>
                  <a:pt x="0" y="10441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6" b="-176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672058" y="742950"/>
            <a:ext cx="5597380" cy="138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8"/>
              </a:lnSpc>
            </a:pPr>
            <a:r>
              <a:rPr lang="en-US" sz="726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INSIGHTS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43647" y="1993098"/>
            <a:ext cx="14200706" cy="7265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39"/>
              </a:lnSpc>
              <a:spcBef>
                <a:spcPct val="0"/>
              </a:spcBef>
            </a:pPr>
            <a:endParaRPr/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PhD Scholars - highest salary range.</a:t>
            </a:r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experience – More Salary.</a:t>
            </a:r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“Computing or tech” - High no. of employees.</a:t>
            </a:r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Experienced people – men’s Salary is High.</a:t>
            </a:r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“Investment banking Analyst” - High salary.</a:t>
            </a:r>
          </a:p>
          <a:p>
            <a:pPr marL="1114724" lvl="1" indent="-557362" algn="just">
              <a:lnSpc>
                <a:spcPts val="7228"/>
              </a:lnSpc>
              <a:buFont typeface="Arial"/>
              <a:buChar char="•"/>
            </a:pPr>
            <a:r>
              <a:rPr lang="en-US" sz="516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Seoul tops the list and it is by ESL Teachers.</a:t>
            </a:r>
          </a:p>
          <a:p>
            <a:pPr algn="ctr">
              <a:lnSpc>
                <a:spcPts val="7228"/>
              </a:lnSpc>
              <a:spcBef>
                <a:spcPct val="0"/>
              </a:spcBef>
            </a:pPr>
            <a:endParaRPr lang="en-US" sz="5163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43717" y="504885"/>
            <a:ext cx="15992824" cy="1134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8"/>
              </a:lnSpc>
            </a:pPr>
            <a:r>
              <a:rPr lang="en-US" sz="596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 &amp; RECOMMENDATIONS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71857" y="2992963"/>
            <a:ext cx="15779640" cy="3023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02747" lvl="1" indent="-601373" algn="just">
              <a:lnSpc>
                <a:spcPts val="7799"/>
              </a:lnSpc>
              <a:buFont typeface="Arial"/>
              <a:buChar char="•"/>
            </a:pPr>
            <a:r>
              <a:rPr lang="en-US" sz="557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Women dominate among younger generations.</a:t>
            </a:r>
          </a:p>
          <a:p>
            <a:pPr marL="1202747" lvl="1" indent="-601373" algn="just">
              <a:lnSpc>
                <a:spcPts val="7799"/>
              </a:lnSpc>
              <a:buFont typeface="Arial"/>
              <a:buChar char="•"/>
            </a:pPr>
            <a:r>
              <a:rPr lang="en-US" sz="557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Focus on recruiting talent irrespective of gender.</a:t>
            </a:r>
          </a:p>
          <a:p>
            <a:pPr marL="1202747" lvl="1" indent="-601373" algn="just">
              <a:lnSpc>
                <a:spcPts val="7799"/>
              </a:lnSpc>
              <a:buFont typeface="Arial"/>
              <a:buChar char="•"/>
            </a:pPr>
            <a:r>
              <a:rPr lang="en-US" sz="557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industries should strive for development.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58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36263" y="2773841"/>
            <a:ext cx="14415475" cy="5207590"/>
          </a:xfrm>
          <a:custGeom>
            <a:avLst/>
            <a:gdLst/>
            <a:ahLst/>
            <a:cxnLst/>
            <a:rect l="l" t="t" r="r" b="b"/>
            <a:pathLst>
              <a:path w="14415475" h="5207590">
                <a:moveTo>
                  <a:pt x="0" y="0"/>
                </a:moveTo>
                <a:lnTo>
                  <a:pt x="14415474" y="0"/>
                </a:lnTo>
                <a:lnTo>
                  <a:pt x="14415474" y="5207591"/>
                </a:lnTo>
                <a:lnTo>
                  <a:pt x="0" y="5207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47115" y="4448175"/>
            <a:ext cx="8793770" cy="1235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165</Words>
  <Application>Microsoft Office PowerPoint</Application>
  <PresentationFormat>Custom</PresentationFormat>
  <Paragraphs>28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Times New Roman Bold</vt:lpstr>
      <vt:lpstr>Times New Roman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Green White And Blue Modern Data Analytics Course Video</dc:title>
  <dc:creator>kowsalya.J</dc:creator>
  <cp:lastModifiedBy>kowsalya j</cp:lastModifiedBy>
  <cp:revision>1</cp:revision>
  <dcterms:created xsi:type="dcterms:W3CDTF">2006-08-16T00:00:00Z</dcterms:created>
  <dcterms:modified xsi:type="dcterms:W3CDTF">2025-02-11T06:30:53Z</dcterms:modified>
  <dc:identifier>DAGdpEW0k8I</dc:identifier>
</cp:coreProperties>
</file>

<file path=docProps/thumbnail.jpeg>
</file>